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3" r:id="rId4"/>
    <p:sldMasterId id="2147483860" r:id="rId5"/>
    <p:sldMasterId id="2147483872" r:id="rId6"/>
    <p:sldMasterId id="2147483885" r:id="rId7"/>
    <p:sldMasterId id="2147483897" r:id="rId8"/>
  </p:sldMasterIdLst>
  <p:notesMasterIdLst>
    <p:notesMasterId r:id="rId35"/>
  </p:notesMasterIdLst>
  <p:sldIdLst>
    <p:sldId id="264" r:id="rId9"/>
    <p:sldId id="12503" r:id="rId10"/>
    <p:sldId id="11604" r:id="rId11"/>
    <p:sldId id="12576" r:id="rId12"/>
    <p:sldId id="12645" r:id="rId13"/>
    <p:sldId id="12642" r:id="rId14"/>
    <p:sldId id="12639" r:id="rId15"/>
    <p:sldId id="12641" r:id="rId16"/>
    <p:sldId id="12646" r:id="rId17"/>
    <p:sldId id="12165" r:id="rId18"/>
    <p:sldId id="12516" r:id="rId19"/>
    <p:sldId id="12447" r:id="rId20"/>
    <p:sldId id="11643" r:id="rId21"/>
    <p:sldId id="12150" r:id="rId22"/>
    <p:sldId id="11597" r:id="rId23"/>
    <p:sldId id="12647" r:id="rId24"/>
    <p:sldId id="12649" r:id="rId25"/>
    <p:sldId id="256" r:id="rId26"/>
    <p:sldId id="12643" r:id="rId27"/>
    <p:sldId id="12644" r:id="rId28"/>
    <p:sldId id="12640" r:id="rId29"/>
    <p:sldId id="12507" r:id="rId30"/>
    <p:sldId id="9676" r:id="rId31"/>
    <p:sldId id="11602" r:id="rId32"/>
    <p:sldId id="12648" r:id="rId33"/>
    <p:sldId id="257" r:id="rId3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498C93-C210-4278-9511-BC260DD1076B}">
          <p14:sldIdLst>
            <p14:sldId id="264"/>
          </p14:sldIdLst>
        </p14:section>
        <p14:section name="Untitled Section" id="{D902824B-F34E-48BF-9B38-FE8510E0BC10}">
          <p14:sldIdLst>
            <p14:sldId id="12503"/>
            <p14:sldId id="11604"/>
            <p14:sldId id="12576"/>
            <p14:sldId id="12645"/>
            <p14:sldId id="12642"/>
            <p14:sldId id="12639"/>
            <p14:sldId id="12641"/>
            <p14:sldId id="12646"/>
            <p14:sldId id="12165"/>
            <p14:sldId id="12516"/>
            <p14:sldId id="12447"/>
            <p14:sldId id="11643"/>
            <p14:sldId id="12150"/>
            <p14:sldId id="11597"/>
            <p14:sldId id="12647"/>
            <p14:sldId id="12649"/>
            <p14:sldId id="256"/>
            <p14:sldId id="12643"/>
            <p14:sldId id="12644"/>
            <p14:sldId id="12640"/>
            <p14:sldId id="12507"/>
            <p14:sldId id="9676"/>
            <p14:sldId id="11602"/>
            <p14:sldId id="12648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CC66"/>
    <a:srgbClr val="FF99CC"/>
    <a:srgbClr val="FF0066"/>
    <a:srgbClr val="7F468A"/>
    <a:srgbClr val="990033"/>
    <a:srgbClr val="635080"/>
    <a:srgbClr val="FF7C80"/>
    <a:srgbClr val="00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422A36-688A-4282-9EBC-E62B85C9C06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1BEA47-BAAE-45E0-911D-454EE919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0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BEA47-BAAE-45E0-911D-454EE91955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BEA47-BAAE-45E0-911D-454EE91955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32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BEA47-BAAE-45E0-911D-454EE91955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33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BEA47-BAAE-45E0-911D-454EE91955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71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3388" y="708025"/>
            <a:ext cx="6300787" cy="3544888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327007" indent="-12796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118479" indent="-1023694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165861" indent="-1023694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213256" indent="-1023694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1260640" indent="-102369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3308032" indent="-102369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5355423" indent="-102369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7402809" indent="-102369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31501" eaLnBrk="1" hangingPunct="1">
              <a:defRPr/>
            </a:pPr>
            <a:fld id="{86384857-4853-44EF-855F-952CC7987178}" type="slidenum">
              <a:rPr lang="en-CA" b="0">
                <a:solidFill>
                  <a:prstClr val="black"/>
                </a:solidFill>
              </a:rPr>
              <a:pPr defTabSz="931501" eaLnBrk="1" hangingPunct="1">
                <a:defRPr/>
              </a:pPr>
              <a:t>15</a:t>
            </a:fld>
            <a:endParaRPr lang="en-CA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09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3388" y="708025"/>
            <a:ext cx="6300787" cy="3544888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327007" indent="-12796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118479" indent="-1023694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165861" indent="-1023694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213256" indent="-1023694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1260640" indent="-102369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3308032" indent="-102369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5355423" indent="-102369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7402809" indent="-102369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6384857-4853-44EF-855F-952CC7987178}" type="slidenum">
              <a:rPr lang="en-CA" b="0" smtClean="0">
                <a:solidFill>
                  <a:prstClr val="black"/>
                </a:solidFill>
              </a:rPr>
              <a:pPr eaLnBrk="1" hangingPunct="1"/>
              <a:t>23</a:t>
            </a:fld>
            <a:endParaRPr lang="en-CA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20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3388" y="708025"/>
            <a:ext cx="6300787" cy="3544888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327007" indent="-12796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118479" indent="-1023694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165861" indent="-1023694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213256" indent="-1023694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1260640" indent="-102369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3308032" indent="-102369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5355423" indent="-102369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7402809" indent="-102369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6384857-4853-44EF-855F-952CC7987178}" type="slidenum">
              <a:rPr lang="en-CA" b="0" smtClean="0">
                <a:solidFill>
                  <a:prstClr val="black"/>
                </a:solidFill>
              </a:rPr>
              <a:pPr eaLnBrk="1" hangingPunct="1"/>
              <a:t>24</a:t>
            </a:fld>
            <a:endParaRPr lang="en-CA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3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2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4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8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6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3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18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3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9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66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21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42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2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77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09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7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69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27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5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180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2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078991"/>
            <a:ext cx="5266944" cy="313639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279394"/>
            <a:ext cx="5266944" cy="1500187"/>
          </a:xfrm>
        </p:spPr>
        <p:txBody>
          <a:bodyPr/>
          <a:lstStyle>
            <a:lvl1pPr marL="0" indent="0">
              <a:buNone/>
              <a:defRPr sz="180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2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2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3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3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1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3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6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1500" cap="all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4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6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9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C049F-26E9-C638-1AA0-0C3B21623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8458D-1399-CD53-F62F-B9030309E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3978A-0580-3EA6-3967-CD012682C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8581-1CBA-4C22-80A1-49F6E6D4D5E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B5658-BCDD-6F88-96D6-A9F193D1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A917E-E63C-CB9D-5F21-2CC9373D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580F-B808-45A6-8D5E-727BA5350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15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0A5A-2B20-8B2B-D578-4A2A81378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41C7F-5D6C-7048-07E9-9879CA399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8DC89-DB8D-9C44-24B0-7686E38D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8581-1CBA-4C22-80A1-49F6E6D4D5E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BE6D9-1BD5-3060-A4B5-83A86F0B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79D18-84D1-0C2A-E89B-B5AE08B20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580F-B808-45A6-8D5E-727BA5350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7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E086-00DD-D234-BFC3-799F7C54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B4BBA-81F8-F50F-BA8C-FAD535463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BDCD0-96B6-FEDF-F09A-ADC88A799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8581-1CBA-4C22-80A1-49F6E6D4D5E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A8165-C8F1-06EF-ED9F-4BD0785F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A5E95-B8B3-FD0B-49B2-781A0318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580F-B808-45A6-8D5E-727BA5350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552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39886-3C24-B27A-6FA9-5AF816692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6F6EF-AAA1-7134-F0D9-5F04481CD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C0805-79BE-9AF6-0041-34CD48CC9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08F70-64A9-7E30-66ED-CC8D3789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8581-1CBA-4C22-80A1-49F6E6D4D5E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A1B9D-DF6A-982A-A0A8-445E41BCB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E79E6-20F9-9FEF-78F1-4A53ABB1C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580F-B808-45A6-8D5E-727BA5350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89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5573F-1E73-3D09-05CD-5C2ED531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54FBF-153E-A51F-F7F1-D2A6AB137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F94DA-772C-655C-9DC1-580609A7B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5C762-5EE1-8E73-09C6-78A9E4A81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E9438-17D5-2B3E-9574-23493D240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E47AFE-2282-3902-D748-E05FAC5F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8581-1CBA-4C22-80A1-49F6E6D4D5E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F92F4D-E977-8C5D-2E24-9A04EFCE9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D47CD-69E6-C1E7-9AD2-6C6F2D21C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580F-B808-45A6-8D5E-727BA5350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41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6C210-82B5-9ED5-3154-3AD83859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C56B9-AFDF-63A6-39E2-6E945030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8581-1CBA-4C22-80A1-49F6E6D4D5E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07A4B-10EC-784A-5199-6814B84D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64D5A-0E7A-7A94-3061-B8D2212C7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580F-B808-45A6-8D5E-727BA5350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14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5F7917-7230-7699-1D0B-0EB277B35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8581-1CBA-4C22-80A1-49F6E6D4D5E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115ED8-8D86-2049-CB56-AF580F8C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7AA4D-4807-7862-4490-A6A106CE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580F-B808-45A6-8D5E-727BA5350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64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47E0-57B9-269A-23DF-38210740B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9DA0F-5104-0923-85E5-BCF14B00F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F48FC-5245-F306-2D2D-1CAA1CCBB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C9ED6-59A8-14F4-73E5-D9F8A4F2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8581-1CBA-4C22-80A1-49F6E6D4D5E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4D014-2311-9646-CDE9-1E4295A1A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744A8-73EF-BC30-4EB1-7F4640F3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580F-B808-45A6-8D5E-727BA5350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418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4F60A-163A-3915-C5DF-ECCAFF596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499556-E96A-8E71-E30F-41E0F8C7B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C0DA7-BC50-34F7-0CAE-123725581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DA167-B420-7AEA-2D7D-32B7546E6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8581-1CBA-4C22-80A1-49F6E6D4D5E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FC3D2-3EFD-F02A-4B33-8347EC65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72E03-9251-8EA4-ECE7-2B11ECAB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580F-B808-45A6-8D5E-727BA5350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4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2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C0EA8-42BC-206A-5301-8500D617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78DAF-63FD-DB05-6F57-10764AD2C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35758-6FC9-89EB-D61C-5F0315517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8581-1CBA-4C22-80A1-49F6E6D4D5E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19FAE-6B0A-C53C-01E5-3C9F6789A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23E03-9F52-428E-097A-2BE2585C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580F-B808-45A6-8D5E-727BA5350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600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723412-D722-17ED-CBFC-1190AC1E1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3328C-CA7B-BC91-213C-50ED82AD7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3700A-5516-9147-6269-2170CCC2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8581-1CBA-4C22-80A1-49F6E6D4D5E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9511C-7526-476A-93B0-EE5284204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3E53B-3448-C13D-8A07-C94AA0C9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580F-B808-45A6-8D5E-727BA5350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71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01AE8-D2CA-7692-C587-C0DB29949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3CCD1-8515-A638-87C1-24A09D4FB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CA206-5A3E-3941-0349-3E2B3572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9988-0AFD-4BD2-AD2C-51E98F4442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3D694-52AD-60D4-8F1C-84D6A95C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798A5-EF45-2815-B0D4-D0C538CD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1CF2-69AD-45B6-8A89-8529BE885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465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C731-AB6C-7EBA-727E-41F6A414E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5C1C2-0BB8-7F4E-71FD-A0B039D05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CE543-CB29-8410-770C-B8156EC5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9988-0AFD-4BD2-AD2C-51E98F4442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45EF9-21D4-D854-026A-ABD17C8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9C9D7-3222-1212-C3B0-9E3C6446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1CF2-69AD-45B6-8A89-8529BE885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97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1A0A7-7E59-C78D-9C5C-7F9D2FD4D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DDBB1-90E6-08B1-AF56-2C1D84D9B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7C303-9F8F-094B-05DB-D262A4E7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9988-0AFD-4BD2-AD2C-51E98F4442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DEFEC-8A6F-DE57-3C71-5D8AA3E4C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07377-CCA8-1F47-AF7F-79ADA1E7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1CF2-69AD-45B6-8A89-8529BE885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480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B7486-A2AB-F9D6-0B7D-BBFDD61D4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18862-CB78-4BA7-2D1A-0498A1086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7B945-1A7B-CCF9-CE2A-90F4247AA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8C978-24C5-81D3-A053-F24184FD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9988-0AFD-4BD2-AD2C-51E98F4442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C5555-330B-122A-D478-70D2633A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B699B-BD1F-0454-88BB-3532AE3E6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1CF2-69AD-45B6-8A89-8529BE885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03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1E501-997E-EA7F-EE2F-8EABF870B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C99CE-C330-E829-603E-7CCCD4F3F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19139-4701-3DA5-9689-6389DE4F6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6A4F4-88B3-1190-C548-B6C3F81FF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61FC6-5F56-DD0E-32CB-9A14CDFD4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2B161A-2E4E-CCA5-DB5F-E11339BC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9988-0AFD-4BD2-AD2C-51E98F4442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DD696A-A3B6-354D-11E8-E632A942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66D5BE-E973-D15D-C694-F381890A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1CF2-69AD-45B6-8A89-8529BE885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65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975C0-B79C-D5CE-287E-825C3DB5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01EE9-4F85-93BD-AE38-11A033EBC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9988-0AFD-4BD2-AD2C-51E98F4442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BF039-4CC1-202E-B27C-E16FAEFB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AB23C-3A89-3599-C80A-53EC0D61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1CF2-69AD-45B6-8A89-8529BE885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18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A4EE30-1B79-D101-A652-B15AF442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9988-0AFD-4BD2-AD2C-51E98F4442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E9E3BF-14ED-CC0B-3776-D73E006A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C4951-3E02-A7D3-D20D-39FF802E4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1CF2-69AD-45B6-8A89-8529BE885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486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0179-7B81-3EED-577F-5B34BD5E5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89617-420B-AC01-2875-AD745FFD1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8DD98-83DA-7E5A-79BB-17A059049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E2508-B88B-0882-6AE1-572ADE0A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9988-0AFD-4BD2-AD2C-51E98F4442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1B7F7-A04E-7077-3DEA-5C3F26C0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F6FEE-7477-68EB-6C4E-7C0780B6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1CF2-69AD-45B6-8A89-8529BE885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9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1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6671-F0D3-1467-47CF-21E537EEF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31526-BC56-83BA-5DA2-8628DCA91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32A13-2CC3-9D66-51E7-013DDC3CC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8583F-C1AA-3D05-0D54-6D0E2652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9988-0AFD-4BD2-AD2C-51E98F4442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CF890-1E94-772A-2186-08A6F59DC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FC51E-F817-B144-3CC5-F393CE8E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1CF2-69AD-45B6-8A89-8529BE885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698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7F80-EB2F-620D-19D2-AD84C7CC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FD84A-32D6-9D40-78BC-37DBFF977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C2941-F7B2-3C3F-873B-7A0A1826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9988-0AFD-4BD2-AD2C-51E98F4442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A30FF-4BD2-6CC5-8A0B-4FCF0258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53BDB-4870-33F2-9341-B03B3B9D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1CF2-69AD-45B6-8A89-8529BE885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749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F9D389-4A0D-9B9B-DB83-36F65AD73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E41DC-9327-10AC-D344-5E23AD947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971C4-C29D-F224-358C-A04FF7D4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9988-0AFD-4BD2-AD2C-51E98F4442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826DF-13F3-A21F-0D1D-B79F47F3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806B1-900F-D0C9-0A8B-C93FCE7A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1CF2-69AD-45B6-8A89-8529BE885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3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3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4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9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8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17B11-CCD8-4EEC-AD7E-F410C1454966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45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1F60AF-96CC-6184-CC7D-9DE2ECB5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572C5-EC71-D2AB-9D58-E178D7345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80949-D313-721E-73C5-E350DF1D6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8581-1CBA-4C22-80A1-49F6E6D4D5E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72709-D409-B6DF-04B8-9AB77F7B1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70A2A-C365-E1F3-41D8-4F857042B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C580F-B808-45A6-8D5E-727BA5350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5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9B4DB3-5434-76E9-1631-FC40DECC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E7E7C-067D-2BF8-5C5A-05E1DABFD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6EA93-3222-7360-CA46-5908E2B3D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299988-0AFD-4BD2-AD2C-51E98F4442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F53DC-A794-011D-F274-DC4289289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D4058-3610-DFC3-8F5E-E3BA7B28A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671CF2-69AD-45B6-8A89-8529BE885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3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smartsignbrooklyn/1021425780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petroff.net/2013/02/george-peabody-library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4FEB7930-F0D6-4044-8BA9-D730103D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9D12C88-3A32-4F41-B45A-4E39BEC329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48" r="12191" b="9090"/>
          <a:stretch/>
        </p:blipFill>
        <p:spPr>
          <a:xfrm>
            <a:off x="19" y="-230810"/>
            <a:ext cx="5448280" cy="6857990"/>
          </a:xfrm>
          <a:prstGeom prst="rect">
            <a:avLst/>
          </a:prstGeom>
        </p:spPr>
      </p:pic>
      <p:grpSp>
        <p:nvGrpSpPr>
          <p:cNvPr id="22" name="Group 10">
            <a:extLst>
              <a:ext uri="{FF2B5EF4-FFF2-40B4-BE49-F238E27FC236}">
                <a16:creationId xmlns:a16="http://schemas.microsoft.com/office/drawing/2014/main" id="{3D37B8A0-A486-4042-834D-0C08DD3B4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36718" y="0"/>
            <a:ext cx="2611581" cy="6858000"/>
            <a:chOff x="2836718" y="0"/>
            <a:chExt cx="2611581" cy="6858000"/>
          </a:xfrm>
        </p:grpSpPr>
        <p:sp useBgFill="1">
          <p:nvSpPr>
            <p:cNvPr id="12" name="Rectangle 19">
              <a:extLst>
                <a:ext uri="{FF2B5EF4-FFF2-40B4-BE49-F238E27FC236}">
                  <a16:creationId xmlns:a16="http://schemas.microsoft.com/office/drawing/2014/main" id="{D467C104-5C3F-411A-B2C4-EBFD4228D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0"/>
              <a:ext cx="2611581" cy="2554287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2554287">
                  <a:moveTo>
                    <a:pt x="675409" y="0"/>
                  </a:moveTo>
                  <a:lnTo>
                    <a:pt x="2611581" y="0"/>
                  </a:lnTo>
                  <a:lnTo>
                    <a:pt x="2611581" y="2554287"/>
                  </a:lnTo>
                  <a:lnTo>
                    <a:pt x="0" y="2554287"/>
                  </a:lnTo>
                  <a:lnTo>
                    <a:pt x="67540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>
              <a:extLst>
                <a:ext uri="{FF2B5EF4-FFF2-40B4-BE49-F238E27FC236}">
                  <a16:creationId xmlns:a16="http://schemas.microsoft.com/office/drawing/2014/main" id="{6B04D505-A84F-4973-9090-0F1ACF7AB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2554287"/>
              <a:ext cx="2611581" cy="4303713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4303713">
                  <a:moveTo>
                    <a:pt x="0" y="0"/>
                  </a:moveTo>
                  <a:lnTo>
                    <a:pt x="2611581" y="0"/>
                  </a:lnTo>
                  <a:lnTo>
                    <a:pt x="2611581" y="4303713"/>
                  </a:lnTo>
                  <a:lnTo>
                    <a:pt x="2171701" y="363869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14">
            <a:extLst>
              <a:ext uri="{FF2B5EF4-FFF2-40B4-BE49-F238E27FC236}">
                <a16:creationId xmlns:a16="http://schemas.microsoft.com/office/drawing/2014/main" id="{945CE9A4-4A26-4B57-A688-E6D3A8498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FA9CDC9-B659-42F5-9DA2-70B1A3945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007AF8D-D1A5-4CAC-AE7B-D2A3E72B8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96A8434-7327-4C0E-BAAF-F4D86BBDF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602C7E10-50F7-489D-8249-9ECB0B45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50DCCEA-5572-4095-A960-C569CF692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CDFA5C2-7CC1-4739-B874-1ABBCDECF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CAEF6A-70B0-4937-845D-8E50320DD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5707" y="2051232"/>
            <a:ext cx="7309791" cy="2554287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 Light" panose="020B0502040204020203" pitchFamily="34" charset="0"/>
              </a:rPr>
              <a:t>Heritage Woods Secondary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7B8CF-9C93-4CF4-94CA-7193F2B53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0611" y="5752458"/>
            <a:ext cx="5332411" cy="1388534"/>
          </a:xfrm>
        </p:spPr>
        <p:txBody>
          <a:bodyPr>
            <a:normAutofit/>
          </a:bodyPr>
          <a:lstStyle/>
          <a:p>
            <a:r>
              <a:rPr lang="en-US" dirty="0">
                <a:latin typeface="Rockwell Nova" panose="020F0502020204030204" pitchFamily="18" charset="0"/>
                <a:ea typeface="Segoe UI Symbol" panose="020B0502040204020203" pitchFamily="34" charset="0"/>
              </a:rPr>
              <a:t>“WE ARE KODIAKS”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B3BB3-E56F-D85B-93E3-364E31786150}"/>
              </a:ext>
            </a:extLst>
          </p:cNvPr>
          <p:cNvSpPr txBox="1"/>
          <p:nvPr/>
        </p:nvSpPr>
        <p:spPr>
          <a:xfrm>
            <a:off x="4895050" y="626279"/>
            <a:ext cx="6607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ockwell Nova Extra Bold" panose="020F0502020204030204" pitchFamily="18" charset="0"/>
              </a:rPr>
              <a:t>Tuesday</a:t>
            </a:r>
          </a:p>
          <a:p>
            <a:r>
              <a:rPr lang="en-US" sz="4000" b="1" dirty="0">
                <a:latin typeface="Rockwell Nova Extra Bold" panose="020F0502020204030204" pitchFamily="18" charset="0"/>
              </a:rPr>
              <a:t>February 27, 2024</a:t>
            </a:r>
          </a:p>
        </p:txBody>
      </p:sp>
    </p:spTree>
    <p:extLst>
      <p:ext uri="{BB962C8B-B14F-4D97-AF65-F5344CB8AC3E}">
        <p14:creationId xmlns:p14="http://schemas.microsoft.com/office/powerpoint/2010/main" val="377978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blue&#10;&#10;Description automatically generated">
            <a:extLst>
              <a:ext uri="{FF2B5EF4-FFF2-40B4-BE49-F238E27FC236}">
                <a16:creationId xmlns:a16="http://schemas.microsoft.com/office/drawing/2014/main" id="{762C82B8-A898-4BAC-B624-CE6A7E7C14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2857" r="9192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C42392-1F86-4CA6-9C25-02908B65C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0" y="44843"/>
            <a:ext cx="6042637" cy="173222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STUDENT PARKING PASSES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7F97C-98ED-46CA-B8C1-61E46FDA1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06" y="1707332"/>
            <a:ext cx="5657393" cy="38424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Reminder to students who are driving to school and parking in the school parking lots.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Please come to the HWSS main office to register your vehicle and receive a PARKING PASS to be displayed in vehicle. Usually hang from rear view mirror.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68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8">
            <a:extLst>
              <a:ext uri="{FF2B5EF4-FFF2-40B4-BE49-F238E27FC236}">
                <a16:creationId xmlns:a16="http://schemas.microsoft.com/office/drawing/2014/main" id="{F312BB96-8152-4380-9A88-1035C491D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0">
            <a:extLst>
              <a:ext uri="{FF2B5EF4-FFF2-40B4-BE49-F238E27FC236}">
                <a16:creationId xmlns:a16="http://schemas.microsoft.com/office/drawing/2014/main" id="{AECB995A-E5B4-4732-8007-6C87709D7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C5C1ECF-57E1-46CD-812C-05C10BE6F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F993ABC-4240-4589-8AFB-028CA4ED4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34DEEDD8-B197-4B60-A4E5-A9296FE88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4921ED5A-B381-42B2-9C22-C963CE9A0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DFECE03A-6F56-422E-9D60-FE9C6D470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33872B75-979A-4E90-AD98-FAE35239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E00F05-D0F8-A943-0498-89F3B5F7C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2300" y="648930"/>
            <a:ext cx="6390723" cy="121252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Fragrance Free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876AB-DA41-EB0C-3260-F6FB2E5CA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2300" y="2336800"/>
            <a:ext cx="6303845" cy="354647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Reminder to all that SD43 is Scent Aware, and as such the district is asking for cooperation towards a scent reduced environment. </a:t>
            </a:r>
          </a:p>
          <a:p>
            <a:pPr algn="l">
              <a:lnSpc>
                <a:spcPct val="90000"/>
              </a:lnSpc>
            </a:pPr>
            <a:endParaRPr lang="en-US" sz="2400" dirty="0"/>
          </a:p>
          <a:p>
            <a:pPr algn="l">
              <a:lnSpc>
                <a:spcPct val="90000"/>
              </a:lnSpc>
            </a:pPr>
            <a:r>
              <a:rPr lang="en-US" sz="2400" dirty="0"/>
              <a:t>All staff, students and visitors are strongly encouraged to avoid or reduce the use of fragranced products, and to replace them with unscented alternatives.</a:t>
            </a:r>
          </a:p>
        </p:txBody>
      </p:sp>
      <p:sp>
        <p:nvSpPr>
          <p:cNvPr id="34" name="Rounded Rectangle 16">
            <a:extLst>
              <a:ext uri="{FF2B5EF4-FFF2-40B4-BE49-F238E27FC236}">
                <a16:creationId xmlns:a16="http://schemas.microsoft.com/office/drawing/2014/main" id="{03F0917E-421A-4BCB-A614-5E33D821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11EE4-B211-DCA6-76EB-B07AF7089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51" y="1614524"/>
            <a:ext cx="3341190" cy="33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CD6B11F9-7CF4-4EA5-927D-BD9AB9BAA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5583BE8A-798A-49D7-83DC-A87057097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6DE657C4-420A-45F7-B1EF-FDF95A5D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1EE460FA-528A-4C78-B916-355E0AE7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38A1243A-751B-4A0E-B1E7-3437113B2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11550A02-C965-4A16-A9A9-E686940F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4A579E77-1FA8-4170-94D2-499DB104C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0A91D82-4BB0-22DB-540F-A0BF866E15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6" r="9396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C0D1F-EACC-4FD7-9A45-6DB4DBBA04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0811" y="793043"/>
            <a:ext cx="5770798" cy="31467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The following students are asked to please come to the main office to see Ms. Hall:</a:t>
            </a:r>
          </a:p>
          <a:p>
            <a:pPr marL="0" indent="0"/>
            <a:endParaRPr lang="en-US" sz="2000" dirty="0"/>
          </a:p>
          <a:p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b="1" dirty="0"/>
          </a:p>
          <a:p>
            <a:pPr marL="0" indent="0"/>
            <a:endParaRPr lang="en-US" sz="2000" b="1" dirty="0"/>
          </a:p>
          <a:p>
            <a:pPr marL="0" indent="0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0689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24">
            <a:extLst>
              <a:ext uri="{FF2B5EF4-FFF2-40B4-BE49-F238E27FC236}">
                <a16:creationId xmlns:a16="http://schemas.microsoft.com/office/drawing/2014/main" id="{DD65B30C-427F-449E-B039-E288E85D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9F47D947-83F7-46E3-872B-0777122A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60C7B45B-6634-46FA-862D-B86F1C3C5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7504CC0-DD94-4ED9-ADC9-6FE7AEA33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64268326-B6DD-4E00-9788-6C319279A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92C7B3DE-DB23-4AAC-B142-C803C0C0A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1EEF04DC-4E0D-4127-A98D-EA81C3B2D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Freeform: Shape 32">
            <a:extLst>
              <a:ext uri="{FF2B5EF4-FFF2-40B4-BE49-F238E27FC236}">
                <a16:creationId xmlns:a16="http://schemas.microsoft.com/office/drawing/2014/main" id="{084966D2-3C9B-4F47-8231-1DEC33D3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066" y="321734"/>
            <a:ext cx="1107420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73AE57-A6E4-73D1-2F5D-0CA1C7E28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301934"/>
              </p:ext>
            </p:extLst>
          </p:nvPr>
        </p:nvGraphicFramePr>
        <p:xfrm>
          <a:off x="2152650" y="974724"/>
          <a:ext cx="9361688" cy="4806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5208">
                  <a:extLst>
                    <a:ext uri="{9D8B030D-6E8A-4147-A177-3AD203B41FA5}">
                      <a16:colId xmlns:a16="http://schemas.microsoft.com/office/drawing/2014/main" val="55244657"/>
                    </a:ext>
                  </a:extLst>
                </a:gridCol>
                <a:gridCol w="3200385">
                  <a:extLst>
                    <a:ext uri="{9D8B030D-6E8A-4147-A177-3AD203B41FA5}">
                      <a16:colId xmlns:a16="http://schemas.microsoft.com/office/drawing/2014/main" val="2600907300"/>
                    </a:ext>
                  </a:extLst>
                </a:gridCol>
                <a:gridCol w="2178539">
                  <a:extLst>
                    <a:ext uri="{9D8B030D-6E8A-4147-A177-3AD203B41FA5}">
                      <a16:colId xmlns:a16="http://schemas.microsoft.com/office/drawing/2014/main" val="481185765"/>
                    </a:ext>
                  </a:extLst>
                </a:gridCol>
                <a:gridCol w="717556">
                  <a:extLst>
                    <a:ext uri="{9D8B030D-6E8A-4147-A177-3AD203B41FA5}">
                      <a16:colId xmlns:a16="http://schemas.microsoft.com/office/drawing/2014/main" val="2987552196"/>
                    </a:ext>
                  </a:extLst>
                </a:gridCol>
              </a:tblGrid>
              <a:tr h="3624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CLC12 MEETING TIMES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extLst>
                  <a:ext uri="{0D108BD9-81ED-4DB2-BD59-A6C34878D82A}">
                    <a16:rowId xmlns:a16="http://schemas.microsoft.com/office/drawing/2014/main" val="2703430618"/>
                  </a:ext>
                </a:extLst>
              </a:tr>
              <a:tr h="68169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Hey grade 12’s! Please attend your scheduled</a:t>
                      </a:r>
                      <a:r>
                        <a:rPr lang="en-US" sz="2200" u="sng" strike="noStrike" dirty="0">
                          <a:effectLst/>
                        </a:rPr>
                        <a:t> FLEX</a:t>
                      </a:r>
                      <a:r>
                        <a:rPr lang="en-US" sz="2200" u="none" strike="noStrike" dirty="0">
                          <a:effectLst/>
                        </a:rPr>
                        <a:t> time according to the sectioned schedule below.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975146"/>
                  </a:ext>
                </a:extLst>
              </a:tr>
              <a:tr h="31901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extLst>
                  <a:ext uri="{0D108BD9-81ED-4DB2-BD59-A6C34878D82A}">
                    <a16:rowId xmlns:a16="http://schemas.microsoft.com/office/drawing/2014/main" val="3291195754"/>
                  </a:ext>
                </a:extLst>
              </a:tr>
              <a:tr h="43806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Refer to TEAMS and/or Email for schedule </a:t>
                      </a: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Ms. Fester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Rm 102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extLst>
                  <a:ext uri="{0D108BD9-81ED-4DB2-BD59-A6C34878D82A}">
                    <a16:rowId xmlns:a16="http://schemas.microsoft.com/office/drawing/2014/main" val="2623524002"/>
                  </a:ext>
                </a:extLst>
              </a:tr>
              <a:tr h="27303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Refer to TEAMS and/or Email for schedule </a:t>
                      </a: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Ms. Gay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Rm 103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extLst>
                  <a:ext uri="{0D108BD9-81ED-4DB2-BD59-A6C34878D82A}">
                    <a16:rowId xmlns:a16="http://schemas.microsoft.com/office/drawing/2014/main" val="3089062625"/>
                  </a:ext>
                </a:extLst>
              </a:tr>
              <a:tr h="27303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Refer to TEAMS and/or Email for schedule </a:t>
                      </a: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Ms. Lee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Rm 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extLst>
                  <a:ext uri="{0D108BD9-81ED-4DB2-BD59-A6C34878D82A}">
                    <a16:rowId xmlns:a16="http://schemas.microsoft.com/office/drawing/2014/main" val="338873348"/>
                  </a:ext>
                </a:extLst>
              </a:tr>
              <a:tr h="27303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Refer to TEAMS and/or Email for schedule</a:t>
                      </a: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Ms. Saloustros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Rm Theatre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298278"/>
                  </a:ext>
                </a:extLst>
              </a:tr>
              <a:tr h="27303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Refer to TEAMS and/or Email for schedule</a:t>
                      </a: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Ms. Nunn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Rm 109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extLst>
                  <a:ext uri="{0D108BD9-81ED-4DB2-BD59-A6C34878D82A}">
                    <a16:rowId xmlns:a16="http://schemas.microsoft.com/office/drawing/2014/main" val="3945707956"/>
                  </a:ext>
                </a:extLst>
              </a:tr>
              <a:tr h="27303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Refer to TEAMS and/or Email for schedule </a:t>
                      </a: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Ms. Nunn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Rm 109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extLst>
                  <a:ext uri="{0D108BD9-81ED-4DB2-BD59-A6C34878D82A}">
                    <a16:rowId xmlns:a16="http://schemas.microsoft.com/office/drawing/2014/main" val="1826818497"/>
                  </a:ext>
                </a:extLst>
              </a:tr>
              <a:tr h="27303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Refer to TEAMS and/or Email for schedule </a:t>
                      </a: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Ms. Jarvis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Library </a:t>
                      </a:r>
                    </a:p>
                  </a:txBody>
                  <a:tcPr marL="13223" marR="13223" marT="1322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97071"/>
                  </a:ext>
                </a:extLst>
              </a:tr>
              <a:tr h="27303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Refer to TEAMS and/or Email for schedule </a:t>
                      </a: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Mr. Baldus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Rm 311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extLst>
                  <a:ext uri="{0D108BD9-81ED-4DB2-BD59-A6C34878D82A}">
                    <a16:rowId xmlns:a16="http://schemas.microsoft.com/office/drawing/2014/main" val="3016515901"/>
                  </a:ext>
                </a:extLst>
              </a:tr>
              <a:tr h="27303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Refer to TEAMS and/or Email for schedule </a:t>
                      </a: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Ms. Wood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Rm 202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extLst>
                  <a:ext uri="{0D108BD9-81ED-4DB2-BD59-A6C34878D82A}">
                    <a16:rowId xmlns:a16="http://schemas.microsoft.com/office/drawing/2014/main" val="713987117"/>
                  </a:ext>
                </a:extLst>
              </a:tr>
              <a:tr h="27303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Refer to TEAMS and/or Email for schedule </a:t>
                      </a: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Mr. Santarossa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Rm 203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extLst>
                  <a:ext uri="{0D108BD9-81ED-4DB2-BD59-A6C34878D82A}">
                    <a16:rowId xmlns:a16="http://schemas.microsoft.com/office/drawing/2014/main" val="3828823620"/>
                  </a:ext>
                </a:extLst>
              </a:tr>
              <a:tr h="27303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Refer to TEAMS and/or Email for schedule </a:t>
                      </a: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Ms. Swanson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Library Computer Lab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extLst>
                  <a:ext uri="{0D108BD9-81ED-4DB2-BD59-A6C34878D82A}">
                    <a16:rowId xmlns:a16="http://schemas.microsoft.com/office/drawing/2014/main" val="2260659805"/>
                  </a:ext>
                </a:extLst>
              </a:tr>
              <a:tr h="2730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23" marR="13223" marT="13223" marB="0" anchor="b"/>
                </a:tc>
                <a:extLst>
                  <a:ext uri="{0D108BD9-81ED-4DB2-BD59-A6C34878D82A}">
                    <a16:rowId xmlns:a16="http://schemas.microsoft.com/office/drawing/2014/main" val="1567826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36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A47CF6F-27C2-43F3-AF69-E3D576363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9EB00CB-5B69-438D-944F-2E0382BA0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D931D9D-4C35-4CDF-BFF0-03DD03881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6D9B8E3-CFAB-4428-9D62-576BF978E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019DFF8-C5AB-45D0-8A70-627BFEF9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548346E-CCE3-4C53-B753-ABF3C098B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19E6868-EA25-4961-B0E5-EF4F9DD2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EB7930-F0D6-4044-8BA9-D730103D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ookshelf full of books&#10;&#10;Description automatically generated with medium confidence">
            <a:extLst>
              <a:ext uri="{FF2B5EF4-FFF2-40B4-BE49-F238E27FC236}">
                <a16:creationId xmlns:a16="http://schemas.microsoft.com/office/drawing/2014/main" id="{A77B24CA-E8C1-41E0-B8A8-4704EA043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0844" r="20948" b="9091"/>
          <a:stretch/>
        </p:blipFill>
        <p:spPr>
          <a:xfrm>
            <a:off x="20" y="10"/>
            <a:ext cx="5448280" cy="68579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D37B8A0-A486-4042-834D-0C08DD3B4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36718" y="0"/>
            <a:ext cx="2611581" cy="6858000"/>
            <a:chOff x="2836718" y="0"/>
            <a:chExt cx="2611581" cy="6858000"/>
          </a:xfrm>
        </p:grpSpPr>
        <p:sp useBgFill="1">
          <p:nvSpPr>
            <p:cNvPr id="21" name="Rectangle 19">
              <a:extLst>
                <a:ext uri="{FF2B5EF4-FFF2-40B4-BE49-F238E27FC236}">
                  <a16:creationId xmlns:a16="http://schemas.microsoft.com/office/drawing/2014/main" id="{D467C104-5C3F-411A-B2C4-EBFD4228D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0"/>
              <a:ext cx="2611581" cy="2554287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2554287">
                  <a:moveTo>
                    <a:pt x="675409" y="0"/>
                  </a:moveTo>
                  <a:lnTo>
                    <a:pt x="2611581" y="0"/>
                  </a:lnTo>
                  <a:lnTo>
                    <a:pt x="2611581" y="2554287"/>
                  </a:lnTo>
                  <a:lnTo>
                    <a:pt x="0" y="2554287"/>
                  </a:lnTo>
                  <a:lnTo>
                    <a:pt x="67540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2" name="Rectangle 20">
              <a:extLst>
                <a:ext uri="{FF2B5EF4-FFF2-40B4-BE49-F238E27FC236}">
                  <a16:creationId xmlns:a16="http://schemas.microsoft.com/office/drawing/2014/main" id="{6B04D505-A84F-4973-9090-0F1ACF7AB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2554287"/>
              <a:ext cx="2611581" cy="4303713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4303713">
                  <a:moveTo>
                    <a:pt x="0" y="0"/>
                  </a:moveTo>
                  <a:lnTo>
                    <a:pt x="2611581" y="0"/>
                  </a:lnTo>
                  <a:lnTo>
                    <a:pt x="2611581" y="4303713"/>
                  </a:lnTo>
                  <a:lnTo>
                    <a:pt x="2171701" y="363869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5CE9A4-4A26-4B57-A688-E6D3A8498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1FA9CDC9-B659-42F5-9DA2-70B1A3945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C007AF8D-D1A5-4CAC-AE7B-D2A3E72B8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096A8434-7327-4C0E-BAAF-F4D86BBDF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602C7E10-50F7-489D-8249-9ECB0B45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50DCCEA-5572-4095-A960-C569CF692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5CDFA5C2-7CC1-4739-B874-1ABBCDECF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EF05E6-86AB-4B8E-AEF3-E3B2B451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163" y="365573"/>
            <a:ext cx="5565423" cy="91157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6000" dirty="0"/>
              <a:t>HWSS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095C7-B876-4D31-8175-036B46931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321" y="1235074"/>
            <a:ext cx="6274233" cy="12882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br>
              <a:rPr lang="en-US" sz="2100" dirty="0"/>
            </a:br>
            <a:r>
              <a:rPr lang="en-US" sz="2800" dirty="0"/>
              <a:t>Please come to the Library.</a:t>
            </a:r>
            <a:br>
              <a:rPr lang="en-US" sz="2800" dirty="0"/>
            </a:br>
            <a:r>
              <a:rPr lang="en-US" sz="2800" dirty="0"/>
              <a:t>The book you requested is now available.</a:t>
            </a:r>
          </a:p>
        </p:txBody>
      </p:sp>
    </p:spTree>
    <p:extLst>
      <p:ext uri="{BB962C8B-B14F-4D97-AF65-F5344CB8AC3E}">
        <p14:creationId xmlns:p14="http://schemas.microsoft.com/office/powerpoint/2010/main" val="24738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3"/>
          <p:cNvSpPr>
            <a:spLocks noChangeArrowheads="1" noChangeShapeType="1" noTextEdit="1"/>
          </p:cNvSpPr>
          <p:nvPr/>
        </p:nvSpPr>
        <p:spPr bwMode="auto">
          <a:xfrm>
            <a:off x="2844021" y="935242"/>
            <a:ext cx="7710462" cy="2016224"/>
          </a:xfrm>
          <a:prstGeom prst="rect">
            <a:avLst/>
          </a:prstGeom>
        </p:spPr>
        <p:txBody>
          <a:bodyPr wrap="none" lIns="91262" tIns="45633" rIns="91262" bIns="45633" numCol="1" fromWordArt="1">
            <a:prstTxWarp prst="textPlain">
              <a:avLst>
                <a:gd name="adj" fmla="val 49691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800000">
                    <a:alpha val="98822"/>
                  </a:srgbClr>
                </a:solidFill>
                <a:latin typeface="Papyrus"/>
                <a:cs typeface="Arial" charset="0"/>
              </a:rPr>
              <a:t>CLUBS</a:t>
            </a:r>
          </a:p>
        </p:txBody>
      </p:sp>
      <p:pic>
        <p:nvPicPr>
          <p:cNvPr id="9" name="Picture 4" descr="Bear full 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06" y="3429000"/>
            <a:ext cx="2725092" cy="272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34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flowers and text&#10;&#10;Description automatically generated">
            <a:extLst>
              <a:ext uri="{FF2B5EF4-FFF2-40B4-BE49-F238E27FC236}">
                <a16:creationId xmlns:a16="http://schemas.microsoft.com/office/drawing/2014/main" id="{5D6E79F6-8629-A99D-87F6-9CB1B4A09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36AB15-F52F-5B4F-3C93-F9ECB2DBE345}"/>
              </a:ext>
            </a:extLst>
          </p:cNvPr>
          <p:cNvSpPr txBox="1"/>
          <p:nvPr/>
        </p:nvSpPr>
        <p:spPr>
          <a:xfrm>
            <a:off x="0" y="6611779"/>
            <a:ext cx="26277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28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68304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ign with black text&#10;&#10;Description automatically generated">
            <a:extLst>
              <a:ext uri="{FF2B5EF4-FFF2-40B4-BE49-F238E27FC236}">
                <a16:creationId xmlns:a16="http://schemas.microsoft.com/office/drawing/2014/main" id="{C51C0858-E91F-00DC-A63F-0EFAE1E07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773"/>
            <a:ext cx="12192000" cy="6552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4749CB-427D-F58D-6AF9-16B466A0817B}"/>
              </a:ext>
            </a:extLst>
          </p:cNvPr>
          <p:cNvSpPr txBox="1"/>
          <p:nvPr/>
        </p:nvSpPr>
        <p:spPr>
          <a:xfrm>
            <a:off x="0" y="6005197"/>
            <a:ext cx="26277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March 8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5245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C9BFB32-7098-6FE1-A0A8-D20074722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" r="1"/>
          <a:stretch/>
        </p:blipFill>
        <p:spPr>
          <a:xfrm>
            <a:off x="-201336" y="1282"/>
            <a:ext cx="12391812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101AD1-FE03-256D-DDFC-680631708C66}"/>
              </a:ext>
            </a:extLst>
          </p:cNvPr>
          <p:cNvSpPr txBox="1"/>
          <p:nvPr/>
        </p:nvSpPr>
        <p:spPr>
          <a:xfrm>
            <a:off x="-201336" y="6611779"/>
            <a:ext cx="26277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28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4003454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42E2FB-BF2D-62A7-3C10-B9D1513ED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96ACEC-53C0-2DAC-1662-B5D8B983FD00}"/>
              </a:ext>
            </a:extLst>
          </p:cNvPr>
          <p:cNvSpPr txBox="1"/>
          <p:nvPr/>
        </p:nvSpPr>
        <p:spPr>
          <a:xfrm>
            <a:off x="0" y="6611779"/>
            <a:ext cx="26277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28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1040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59E91F-C34B-E9F4-DBBB-8F4D26FD1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79438"/>
              </p:ext>
            </p:extLst>
          </p:nvPr>
        </p:nvGraphicFramePr>
        <p:xfrm>
          <a:off x="5003696" y="802264"/>
          <a:ext cx="5854701" cy="1181100"/>
        </p:xfrm>
        <a:graphic>
          <a:graphicData uri="http://schemas.openxmlformats.org/drawingml/2006/table">
            <a:tbl>
              <a:tblPr/>
              <a:tblGrid>
                <a:gridCol w="5854701">
                  <a:extLst>
                    <a:ext uri="{9D8B030D-6E8A-4147-A177-3AD203B41FA5}">
                      <a16:colId xmlns:a16="http://schemas.microsoft.com/office/drawing/2014/main" val="2097814247"/>
                    </a:ext>
                  </a:extLst>
                </a:gridCol>
              </a:tblGrid>
              <a:tr h="1181100">
                <a:tc>
                  <a:txBody>
                    <a:bodyPr/>
                    <a:lstStyle/>
                    <a:p>
                      <a:pPr algn="l" fontAlgn="t"/>
                      <a:r>
                        <a:rPr lang="en-US" sz="40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Arial" panose="020B0604020202020204" pitchFamily="34" charset="0"/>
                        </a:rPr>
                        <a:t>Bell Schedule </a:t>
                      </a:r>
                      <a:b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415992"/>
                  </a:ext>
                </a:extLst>
              </a:tr>
            </a:tbl>
          </a:graphicData>
        </a:graphic>
      </p:graphicFrame>
      <p:pic>
        <p:nvPicPr>
          <p:cNvPr id="7" name="image1.jpeg">
            <a:extLst>
              <a:ext uri="{FF2B5EF4-FFF2-40B4-BE49-F238E27FC236}">
                <a16:creationId xmlns:a16="http://schemas.microsoft.com/office/drawing/2014/main" id="{A91EB48B-277F-4ACB-84B2-786471395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89" y="240866"/>
            <a:ext cx="1151948" cy="1151948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AAD3C18-6447-839D-14AA-85F1C6EB6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001427"/>
              </p:ext>
            </p:extLst>
          </p:nvPr>
        </p:nvGraphicFramePr>
        <p:xfrm>
          <a:off x="2392219" y="1866610"/>
          <a:ext cx="8746836" cy="4480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3418">
                  <a:extLst>
                    <a:ext uri="{9D8B030D-6E8A-4147-A177-3AD203B41FA5}">
                      <a16:colId xmlns:a16="http://schemas.microsoft.com/office/drawing/2014/main" val="528588919"/>
                    </a:ext>
                  </a:extLst>
                </a:gridCol>
                <a:gridCol w="4373418">
                  <a:extLst>
                    <a:ext uri="{9D8B030D-6E8A-4147-A177-3AD203B41FA5}">
                      <a16:colId xmlns:a16="http://schemas.microsoft.com/office/drawing/2014/main" val="3356537936"/>
                    </a:ext>
                  </a:extLst>
                </a:gridCol>
              </a:tblGrid>
              <a:tr h="51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Block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8:00 – 9:12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323121"/>
                  </a:ext>
                </a:extLst>
              </a:tr>
              <a:tr h="51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Block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9:16 – 10:28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73763"/>
                  </a:ext>
                </a:extLst>
              </a:tr>
              <a:tr h="51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10:28 – 10:57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736573"/>
                  </a:ext>
                </a:extLst>
              </a:tr>
              <a:tr h="51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Block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11:01 – 12:13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26463"/>
                  </a:ext>
                </a:extLst>
              </a:tr>
              <a:tr h="51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12:13 – 12:53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07271"/>
                  </a:ext>
                </a:extLst>
              </a:tr>
              <a:tr h="51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Block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12:57 – 2:09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86167"/>
                  </a:ext>
                </a:extLst>
              </a:tr>
              <a:tr h="51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Block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2:13 – 3:25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751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3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oster of a pet toy drive">
            <a:extLst>
              <a:ext uri="{FF2B5EF4-FFF2-40B4-BE49-F238E27FC236}">
                <a16:creationId xmlns:a16="http://schemas.microsoft.com/office/drawing/2014/main" id="{26A23B34-3DB2-B738-6D18-8166EAC40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B446E8-C08F-397F-32BA-1F201A709951}"/>
              </a:ext>
            </a:extLst>
          </p:cNvPr>
          <p:cNvSpPr txBox="1"/>
          <p:nvPr/>
        </p:nvSpPr>
        <p:spPr>
          <a:xfrm>
            <a:off x="0" y="6611779"/>
            <a:ext cx="42619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February 27, 2024</a:t>
            </a:r>
          </a:p>
        </p:txBody>
      </p:sp>
    </p:spTree>
    <p:extLst>
      <p:ext uri="{BB962C8B-B14F-4D97-AF65-F5344CB8AC3E}">
        <p14:creationId xmlns:p14="http://schemas.microsoft.com/office/powerpoint/2010/main" val="27179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sign&#10;&#10;Description automatically generated">
            <a:extLst>
              <a:ext uri="{FF2B5EF4-FFF2-40B4-BE49-F238E27FC236}">
                <a16:creationId xmlns:a16="http://schemas.microsoft.com/office/drawing/2014/main" id="{25C88527-C2AF-F0F4-B809-45804EA89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82B6FF-3C88-9F83-8BA8-BA19227B02B2}"/>
              </a:ext>
            </a:extLst>
          </p:cNvPr>
          <p:cNvSpPr txBox="1"/>
          <p:nvPr/>
        </p:nvSpPr>
        <p:spPr>
          <a:xfrm>
            <a:off x="0" y="6611779"/>
            <a:ext cx="42619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February 27, 2024</a:t>
            </a:r>
          </a:p>
        </p:txBody>
      </p:sp>
    </p:spTree>
    <p:extLst>
      <p:ext uri="{BB962C8B-B14F-4D97-AF65-F5344CB8AC3E}">
        <p14:creationId xmlns:p14="http://schemas.microsoft.com/office/powerpoint/2010/main" val="193947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0DF89-9FC0-DA9A-7B81-0B2766E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821" y="301778"/>
            <a:ext cx="10018713" cy="852320"/>
          </a:xfrm>
        </p:spPr>
        <p:txBody>
          <a:bodyPr>
            <a:normAutofit fontScale="90000"/>
          </a:bodyPr>
          <a:lstStyle/>
          <a:p>
            <a:r>
              <a:rPr lang="en-US" dirty="0"/>
              <a:t>2023/2024 Club Names &amp; Sponsor Teachers</a:t>
            </a:r>
            <a:br>
              <a:rPr lang="en-US" dirty="0"/>
            </a:br>
            <a:r>
              <a:rPr lang="en-US" sz="1800" dirty="0"/>
              <a:t>If you are interested in joining a club pls contact the sponsor teacher! 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E0024DC-B47A-660D-83AC-9294AC557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746514"/>
              </p:ext>
            </p:extLst>
          </p:nvPr>
        </p:nvGraphicFramePr>
        <p:xfrm>
          <a:off x="1590843" y="1283887"/>
          <a:ext cx="4839318" cy="536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659">
                  <a:extLst>
                    <a:ext uri="{9D8B030D-6E8A-4147-A177-3AD203B41FA5}">
                      <a16:colId xmlns:a16="http://schemas.microsoft.com/office/drawing/2014/main" val="417901136"/>
                    </a:ext>
                  </a:extLst>
                </a:gridCol>
                <a:gridCol w="2419659">
                  <a:extLst>
                    <a:ext uri="{9D8B030D-6E8A-4147-A177-3AD203B41FA5}">
                      <a16:colId xmlns:a16="http://schemas.microsoft.com/office/drawing/2014/main" val="3719568693"/>
                    </a:ext>
                  </a:extLst>
                </a:gridCol>
              </a:tblGrid>
              <a:tr h="168330">
                <a:tc>
                  <a:txBody>
                    <a:bodyPr/>
                    <a:lstStyle/>
                    <a:p>
                      <a:r>
                        <a:rPr lang="en-US" dirty="0"/>
                        <a:t>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Teacher Sponsor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253875"/>
                  </a:ext>
                </a:extLst>
              </a:tr>
              <a:tr h="33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3D Model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 Ferrante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4153415"/>
                  </a:ext>
                </a:extLst>
              </a:tr>
              <a:tr h="33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 Ting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2220892"/>
                  </a:ext>
                </a:extLst>
              </a:tr>
              <a:tr h="33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Charity Fundraisers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Ms. Pavan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6278264"/>
                  </a:ext>
                </a:extLst>
              </a:tr>
              <a:tr h="33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Creative Writing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Ms. Stewart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9074207"/>
                  </a:ext>
                </a:extLst>
              </a:tr>
              <a:tr h="33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Curling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Ms. Wood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1461652"/>
                  </a:ext>
                </a:extLst>
              </a:tr>
              <a:tr h="33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Dungeons and Dragons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 Blake &amp; Ms. Nezil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4306778"/>
                  </a:ext>
                </a:extLst>
              </a:tr>
              <a:tr h="33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 Sather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6088800"/>
                  </a:ext>
                </a:extLst>
              </a:tr>
              <a:tr h="33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 Modder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8548708"/>
                  </a:ext>
                </a:extLst>
              </a:tr>
              <a:tr h="33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eSports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Ms. Kim &amp; Mr. Blake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8214388"/>
                  </a:ext>
                </a:extLst>
              </a:tr>
              <a:tr h="33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Responders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 Baldus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993577"/>
                  </a:ext>
                </a:extLst>
              </a:tr>
              <a:tr h="33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 Peterson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4566031"/>
                  </a:ext>
                </a:extLst>
              </a:tr>
              <a:tr h="33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 Chaffee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6619839"/>
                  </a:ext>
                </a:extLst>
              </a:tr>
              <a:tr h="33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Ms. Fisher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8740885"/>
                  </a:ext>
                </a:extLst>
              </a:tr>
              <a:tr h="33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 Chan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1596877"/>
                  </a:ext>
                </a:extLst>
              </a:tr>
              <a:tr h="33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HWSS Dance Team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Ms. Jarvis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0735310"/>
                  </a:ext>
                </a:extLst>
              </a:tr>
            </a:tbl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679614B-4F88-DF50-A56D-F1134F272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685933"/>
              </p:ext>
            </p:extLst>
          </p:nvPr>
        </p:nvGraphicFramePr>
        <p:xfrm>
          <a:off x="6619317" y="1283887"/>
          <a:ext cx="4770734" cy="5061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367">
                  <a:extLst>
                    <a:ext uri="{9D8B030D-6E8A-4147-A177-3AD203B41FA5}">
                      <a16:colId xmlns:a16="http://schemas.microsoft.com/office/drawing/2014/main" val="417901136"/>
                    </a:ext>
                  </a:extLst>
                </a:gridCol>
                <a:gridCol w="2385367">
                  <a:extLst>
                    <a:ext uri="{9D8B030D-6E8A-4147-A177-3AD203B41FA5}">
                      <a16:colId xmlns:a16="http://schemas.microsoft.com/office/drawing/2014/main" val="3719568693"/>
                    </a:ext>
                  </a:extLst>
                </a:gridCol>
              </a:tblGrid>
              <a:tr h="334249">
                <a:tc>
                  <a:txBody>
                    <a:bodyPr/>
                    <a:lstStyle/>
                    <a:p>
                      <a:r>
                        <a:rPr lang="en-US" dirty="0"/>
                        <a:t>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Teacher Sponsor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253875"/>
                  </a:ext>
                </a:extLst>
              </a:tr>
              <a:tr h="5657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HWSSOAP </a:t>
                      </a:r>
                    </a:p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 Tutoring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 Dewolff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2220892"/>
                  </a:ext>
                </a:extLst>
              </a:tr>
              <a:tr h="304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Jazz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Ms. Fester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6278264"/>
                  </a:ext>
                </a:extLst>
              </a:tr>
              <a:tr h="304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Kodiak Pride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Ms. Leeden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9074207"/>
                  </a:ext>
                </a:extLst>
              </a:tr>
              <a:tr h="304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Ms. Jarvis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1461652"/>
                  </a:ext>
                </a:extLst>
              </a:tr>
              <a:tr h="304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Ms. Weinkam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4306778"/>
                  </a:ext>
                </a:extLst>
              </a:tr>
              <a:tr h="304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Outreach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 Zenone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6088800"/>
                  </a:ext>
                </a:extLst>
              </a:tr>
              <a:tr h="304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 Pals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Ms. Chan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8548708"/>
                  </a:ext>
                </a:extLst>
              </a:tr>
              <a:tr h="304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Photography and Film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Ms. Vickerson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8214388"/>
                  </a:ext>
                </a:extLst>
              </a:tr>
              <a:tr h="304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Quilting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Ms. Wood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993577"/>
                  </a:ext>
                </a:extLst>
              </a:tr>
              <a:tr h="304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Study Club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Mme. Ferrer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4566031"/>
                  </a:ext>
                </a:extLst>
              </a:tr>
              <a:tr h="5657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Theory/Music Composition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Ms. Fester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6619839"/>
                  </a:ext>
                </a:extLst>
              </a:tr>
              <a:tr h="304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Trading Card Games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 Blake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8740885"/>
                  </a:ext>
                </a:extLst>
              </a:tr>
              <a:tr h="304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 Clerkson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1596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61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3"/>
          <p:cNvSpPr>
            <a:spLocks noChangeArrowheads="1" noChangeShapeType="1" noTextEdit="1"/>
          </p:cNvSpPr>
          <p:nvPr/>
        </p:nvSpPr>
        <p:spPr bwMode="auto">
          <a:xfrm>
            <a:off x="2194743" y="1049326"/>
            <a:ext cx="8208913" cy="1872208"/>
          </a:xfrm>
          <a:prstGeom prst="rect">
            <a:avLst/>
          </a:prstGeom>
        </p:spPr>
        <p:txBody>
          <a:bodyPr wrap="none" lIns="91262" tIns="45633" rIns="91262" bIns="45633" numCol="1" fromWordArt="1">
            <a:prstTxWarp prst="textPlain">
              <a:avLst>
                <a:gd name="adj" fmla="val 50009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800000">
                    <a:alpha val="98822"/>
                  </a:srgbClr>
                </a:solidFill>
                <a:latin typeface="Papyrus"/>
              </a:rPr>
              <a:t>KODIAK</a:t>
            </a: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800000">
                    <a:alpha val="98822"/>
                  </a:srgbClr>
                </a:solidFill>
                <a:latin typeface="Papyrus"/>
              </a:rPr>
              <a:t>ATHLETICS</a:t>
            </a:r>
          </a:p>
        </p:txBody>
      </p:sp>
      <p:pic>
        <p:nvPicPr>
          <p:cNvPr id="9" name="Picture 4" descr="Bear full 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36" y="3284984"/>
            <a:ext cx="2725092" cy="272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78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3"/>
          <p:cNvSpPr>
            <a:spLocks noChangeArrowheads="1" noChangeShapeType="1" noTextEdit="1"/>
          </p:cNvSpPr>
          <p:nvPr/>
        </p:nvSpPr>
        <p:spPr bwMode="auto">
          <a:xfrm>
            <a:off x="2834072" y="709464"/>
            <a:ext cx="8208913" cy="2160240"/>
          </a:xfrm>
          <a:prstGeom prst="rect">
            <a:avLst/>
          </a:prstGeom>
        </p:spPr>
        <p:txBody>
          <a:bodyPr wrap="none" lIns="91262" tIns="45633" rIns="91262" bIns="45633" numCol="1" fromWordArt="1">
            <a:prstTxWarp prst="textPlain">
              <a:avLst>
                <a:gd name="adj" fmla="val 49691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800000">
                    <a:alpha val="98822"/>
                  </a:srgbClr>
                </a:solidFill>
                <a:latin typeface="Papyrus"/>
              </a:rPr>
              <a:t>CAREER</a:t>
            </a:r>
            <a:br>
              <a:rPr lang="en-US" sz="3600" kern="10" dirty="0">
                <a:ln w="9525">
                  <a:round/>
                  <a:headEnd/>
                  <a:tailEnd/>
                </a:ln>
                <a:solidFill>
                  <a:srgbClr val="800000">
                    <a:alpha val="98822"/>
                  </a:srgbClr>
                </a:solidFill>
                <a:latin typeface="Papyrus"/>
              </a:rPr>
            </a:b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800000">
                    <a:alpha val="98822"/>
                  </a:srgbClr>
                </a:solidFill>
                <a:latin typeface="Papyrus"/>
              </a:rPr>
              <a:t>CENTER</a:t>
            </a:r>
          </a:p>
        </p:txBody>
      </p:sp>
      <p:pic>
        <p:nvPicPr>
          <p:cNvPr id="9" name="Picture 4" descr="Bear full 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36" y="3296196"/>
            <a:ext cx="2725092" cy="272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69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48BA45-D8A1-64CB-FE00-CA4941AD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268" y="0"/>
            <a:ext cx="914146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A1D9D8-74C6-A837-5DFF-37A78D790D32}"/>
              </a:ext>
            </a:extLst>
          </p:cNvPr>
          <p:cNvSpPr txBox="1"/>
          <p:nvPr/>
        </p:nvSpPr>
        <p:spPr>
          <a:xfrm>
            <a:off x="0" y="6611779"/>
            <a:ext cx="60944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29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1466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94018-C117-62B8-1DF7-02B5C755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Autofit/>
          </a:bodyPr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Douglas College Next Steps</a:t>
            </a:r>
            <a:b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Info Session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C36E7-FBF4-D27A-CEFA-AEC112558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If you have applied to Douglas, or are still thinking about applying, be sure to attend this session.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Learn more about: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when you should get your offer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course registration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scholarships &amp; financial aid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supports available to you as a Douglas College student and more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Wednesday February 28 at lunch in the library computer lab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94431-2173-101D-71E6-CCB6D1A57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7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6E1D1A-13F5-B3A0-C489-41A70E527E9F}"/>
              </a:ext>
            </a:extLst>
          </p:cNvPr>
          <p:cNvSpPr txBox="1"/>
          <p:nvPr/>
        </p:nvSpPr>
        <p:spPr>
          <a:xfrm>
            <a:off x="0" y="6611779"/>
            <a:ext cx="60944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28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38228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59E91F-C34B-E9F4-DBBB-8F4D26FD1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71303"/>
              </p:ext>
            </p:extLst>
          </p:nvPr>
        </p:nvGraphicFramePr>
        <p:xfrm>
          <a:off x="4640406" y="919018"/>
          <a:ext cx="5854701" cy="1181100"/>
        </p:xfrm>
        <a:graphic>
          <a:graphicData uri="http://schemas.openxmlformats.org/drawingml/2006/table">
            <a:tbl>
              <a:tblPr/>
              <a:tblGrid>
                <a:gridCol w="5854701">
                  <a:extLst>
                    <a:ext uri="{9D8B030D-6E8A-4147-A177-3AD203B41FA5}">
                      <a16:colId xmlns:a16="http://schemas.microsoft.com/office/drawing/2014/main" val="2097814247"/>
                    </a:ext>
                  </a:extLst>
                </a:gridCol>
              </a:tblGrid>
              <a:tr h="1181100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Flex Bell Schedule </a:t>
                      </a:r>
                      <a:b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415992"/>
                  </a:ext>
                </a:extLst>
              </a:tr>
            </a:tbl>
          </a:graphicData>
        </a:graphic>
      </p:graphicFrame>
      <p:pic>
        <p:nvPicPr>
          <p:cNvPr id="7" name="image1.jpeg">
            <a:extLst>
              <a:ext uri="{FF2B5EF4-FFF2-40B4-BE49-F238E27FC236}">
                <a16:creationId xmlns:a16="http://schemas.microsoft.com/office/drawing/2014/main" id="{A91EB48B-277F-4ACB-84B2-786471395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89" y="240866"/>
            <a:ext cx="1151948" cy="1151948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AAD3C18-6447-839D-14AA-85F1C6EB6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433056"/>
              </p:ext>
            </p:extLst>
          </p:nvPr>
        </p:nvGraphicFramePr>
        <p:xfrm>
          <a:off x="2392219" y="1866610"/>
          <a:ext cx="8746836" cy="3840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3418">
                  <a:extLst>
                    <a:ext uri="{9D8B030D-6E8A-4147-A177-3AD203B41FA5}">
                      <a16:colId xmlns:a16="http://schemas.microsoft.com/office/drawing/2014/main" val="528588919"/>
                    </a:ext>
                  </a:extLst>
                </a:gridCol>
                <a:gridCol w="4373418">
                  <a:extLst>
                    <a:ext uri="{9D8B030D-6E8A-4147-A177-3AD203B41FA5}">
                      <a16:colId xmlns:a16="http://schemas.microsoft.com/office/drawing/2014/main" val="3356537936"/>
                    </a:ext>
                  </a:extLst>
                </a:gridCol>
              </a:tblGrid>
              <a:tr h="51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Block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8:00 – 9:12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323121"/>
                  </a:ext>
                </a:extLst>
              </a:tr>
              <a:tr h="51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Block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9:16 – 10:28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73763"/>
                  </a:ext>
                </a:extLst>
              </a:tr>
              <a:tr h="51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Block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10:32 – 11:44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26463"/>
                  </a:ext>
                </a:extLst>
              </a:tr>
              <a:tr h="51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11:44 – 12:28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07271"/>
                  </a:ext>
                </a:extLst>
              </a:tr>
              <a:tr h="51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Block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12:32 – 1:44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86167"/>
                  </a:ext>
                </a:extLst>
              </a:tr>
              <a:tr h="51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Block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Bahnschrift Light SemiCondensed" panose="020B0502040204020203" pitchFamily="34" charset="0"/>
                          <a:cs typeface="Aharoni" panose="020B0604020202020204" pitchFamily="2" charset="-79"/>
                        </a:rPr>
                        <a:t>1:48 – 3:00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75174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DB00011-1749-C32D-DA0C-C31E2C8FB71E}"/>
              </a:ext>
            </a:extLst>
          </p:cNvPr>
          <p:cNvSpPr txBox="1"/>
          <p:nvPr/>
        </p:nvSpPr>
        <p:spPr>
          <a:xfrm>
            <a:off x="3117200" y="1363279"/>
            <a:ext cx="68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Monday, February 05, 2024</a:t>
            </a:r>
          </a:p>
        </p:txBody>
      </p:sp>
    </p:spTree>
    <p:extLst>
      <p:ext uri="{BB962C8B-B14F-4D97-AF65-F5344CB8AC3E}">
        <p14:creationId xmlns:p14="http://schemas.microsoft.com/office/powerpoint/2010/main" val="367397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82AD817A-B570-7971-27DD-B972198A9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1143001" y="643467"/>
            <a:ext cx="990599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8176-C23F-355D-EB6A-53D194718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8199" y="3240946"/>
            <a:ext cx="8574622" cy="2616199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If you took a photo on February 12</a:t>
            </a:r>
            <a:r>
              <a:rPr lang="en-US" sz="4000" baseline="30000" dirty="0"/>
              <a:t>th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please come to the office to </a:t>
            </a:r>
            <a:br>
              <a:rPr lang="en-US" sz="4000" dirty="0"/>
            </a:br>
            <a:r>
              <a:rPr lang="en-US" sz="4000" dirty="0"/>
              <a:t>pickup your Student ID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Thank you!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3AFED9-BF8A-1337-3AC0-AEA8500AC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322" y="770466"/>
            <a:ext cx="30003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8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A344F-C928-BA20-3842-B3CA9712B631}"/>
              </a:ext>
            </a:extLst>
          </p:cNvPr>
          <p:cNvSpPr txBox="1"/>
          <p:nvPr/>
        </p:nvSpPr>
        <p:spPr>
          <a:xfrm>
            <a:off x="344704" y="563914"/>
            <a:ext cx="6155684" cy="4861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rgbClr val="FF99CC"/>
                </a:solidFill>
                <a:latin typeface="Britannic Bold" panose="020B0903060703020204" pitchFamily="34" charset="0"/>
                <a:ea typeface="+mj-ea"/>
                <a:cs typeface="+mj-cs"/>
              </a:rPr>
              <a:t>Wear PINK on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99CC"/>
                </a:solidFill>
                <a:latin typeface="Britannic Bold" panose="020B0903060703020204" pitchFamily="34" charset="0"/>
                <a:ea typeface="+mj-ea"/>
                <a:cs typeface="+mj-cs"/>
              </a:rPr>
              <a:t>Wednesday, February 28, 2024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rgbClr val="FF99CC"/>
                </a:solidFill>
                <a:latin typeface="Britannic Bold" panose="020B0903060703020204" pitchFamily="34" charset="0"/>
                <a:ea typeface="+mj-ea"/>
                <a:cs typeface="+mj-cs"/>
              </a:rPr>
              <a:t>to support Anti Bullying!</a:t>
            </a:r>
          </a:p>
        </p:txBody>
      </p:sp>
      <p:pic>
        <p:nvPicPr>
          <p:cNvPr id="5" name="Picture 4" descr="A pink shirt with white text&#10;&#10;Description automatically generated">
            <a:extLst>
              <a:ext uri="{FF2B5EF4-FFF2-40B4-BE49-F238E27FC236}">
                <a16:creationId xmlns:a16="http://schemas.microsoft.com/office/drawing/2014/main" id="{41B215BF-7B8C-0EFD-65B3-9C0A638B4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53" y="1432319"/>
            <a:ext cx="4942280" cy="3993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258F12-C834-0CFE-6FEE-AB189D7091AC}"/>
              </a:ext>
            </a:extLst>
          </p:cNvPr>
          <p:cNvSpPr txBox="1"/>
          <p:nvPr/>
        </p:nvSpPr>
        <p:spPr>
          <a:xfrm>
            <a:off x="0" y="6611779"/>
            <a:ext cx="42619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February 28, 2024</a:t>
            </a:r>
          </a:p>
        </p:txBody>
      </p:sp>
    </p:spTree>
    <p:extLst>
      <p:ext uri="{BB962C8B-B14F-4D97-AF65-F5344CB8AC3E}">
        <p14:creationId xmlns:p14="http://schemas.microsoft.com/office/powerpoint/2010/main" val="21796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under a desk&#10;&#10;Description automatically generated">
            <a:extLst>
              <a:ext uri="{FF2B5EF4-FFF2-40B4-BE49-F238E27FC236}">
                <a16:creationId xmlns:a16="http://schemas.microsoft.com/office/drawing/2014/main" id="{CB06ABC4-F589-B78A-F369-CDADA2BB5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606" y="0"/>
            <a:ext cx="889536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2D070B-4761-2994-57F5-46A57D231FFE}"/>
              </a:ext>
            </a:extLst>
          </p:cNvPr>
          <p:cNvSpPr txBox="1"/>
          <p:nvPr/>
        </p:nvSpPr>
        <p:spPr>
          <a:xfrm>
            <a:off x="0" y="6611779"/>
            <a:ext cx="42619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February 28, 2024</a:t>
            </a:r>
          </a:p>
        </p:txBody>
      </p:sp>
    </p:spTree>
    <p:extLst>
      <p:ext uri="{BB962C8B-B14F-4D97-AF65-F5344CB8AC3E}">
        <p14:creationId xmlns:p14="http://schemas.microsoft.com/office/powerpoint/2010/main" val="33033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 woodworking workshop&#10;&#10;Description automatically generated">
            <a:extLst>
              <a:ext uri="{FF2B5EF4-FFF2-40B4-BE49-F238E27FC236}">
                <a16:creationId xmlns:a16="http://schemas.microsoft.com/office/drawing/2014/main" id="{68AD1164-B043-AC11-C552-0C0B52CE3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485158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0B1333-D0C6-5E01-D4F3-41A61FC5F87B}"/>
              </a:ext>
            </a:extLst>
          </p:cNvPr>
          <p:cNvSpPr txBox="1"/>
          <p:nvPr/>
        </p:nvSpPr>
        <p:spPr>
          <a:xfrm>
            <a:off x="0" y="6611779"/>
            <a:ext cx="42619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March 14,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675DBC-FE3D-E8B6-240B-D7C649D76611}"/>
              </a:ext>
            </a:extLst>
          </p:cNvPr>
          <p:cNvSpPr txBox="1"/>
          <p:nvPr/>
        </p:nvSpPr>
        <p:spPr>
          <a:xfrm>
            <a:off x="670334" y="0"/>
            <a:ext cx="4508625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Coquitlam School District will be hosting a 3-day Trades Sampler for SD43 Indigenous Students. </a:t>
            </a:r>
          </a:p>
          <a:p>
            <a:endParaRPr lang="en-US" dirty="0"/>
          </a:p>
          <a:p>
            <a:r>
              <a:rPr lang="en-US" dirty="0"/>
              <a:t>As a part of this experience, students will be building "buddy benches" for Hazel </a:t>
            </a:r>
            <a:r>
              <a:rPr lang="en-US" dirty="0" err="1"/>
              <a:t>Trembath</a:t>
            </a:r>
            <a:r>
              <a:rPr lang="en-US" dirty="0"/>
              <a:t> Elementary. Students will learn basic skills in Carpentry, Welding and CNC Machining. Other program highlights include; </a:t>
            </a:r>
          </a:p>
          <a:p>
            <a:endParaRPr lang="en-US" dirty="0"/>
          </a:p>
          <a:p>
            <a:r>
              <a:rPr lang="en-US" dirty="0"/>
              <a:t>• Presentation from ACCESS B.C. </a:t>
            </a:r>
          </a:p>
          <a:p>
            <a:r>
              <a:rPr lang="en-US" dirty="0"/>
              <a:t>• Connecting with Elders </a:t>
            </a:r>
          </a:p>
          <a:p>
            <a:r>
              <a:rPr lang="en-US" dirty="0"/>
              <a:t>• Breakfast and Lunch included </a:t>
            </a:r>
          </a:p>
          <a:p>
            <a:r>
              <a:rPr lang="en-US" dirty="0"/>
              <a:t>• Student Gift -- backpack, T-shirt and more! </a:t>
            </a:r>
          </a:p>
          <a:p>
            <a:r>
              <a:rPr lang="en-US" dirty="0"/>
              <a:t>• Connecting cultures with trades </a:t>
            </a:r>
          </a:p>
          <a:p>
            <a:r>
              <a:rPr lang="en-US" dirty="0"/>
              <a:t>• Developing friendships with other SD43 students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200" dirty="0"/>
              <a:t>Registration deadline: March 14, 2024 </a:t>
            </a:r>
          </a:p>
        </p:txBody>
      </p:sp>
    </p:spTree>
    <p:extLst>
      <p:ext uri="{BB962C8B-B14F-4D97-AF65-F5344CB8AC3E}">
        <p14:creationId xmlns:p14="http://schemas.microsoft.com/office/powerpoint/2010/main" val="121642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poster with a stack of cookies&#10;&#10;Description automatically generated">
            <a:extLst>
              <a:ext uri="{FF2B5EF4-FFF2-40B4-BE49-F238E27FC236}">
                <a16:creationId xmlns:a16="http://schemas.microsoft.com/office/drawing/2014/main" id="{B51BD35F-60DE-3729-7056-97D80E33A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9A5F8B-65B9-65DA-562F-6CAA858FC8CE}"/>
              </a:ext>
            </a:extLst>
          </p:cNvPr>
          <p:cNvSpPr txBox="1"/>
          <p:nvPr/>
        </p:nvSpPr>
        <p:spPr>
          <a:xfrm>
            <a:off x="0" y="6611779"/>
            <a:ext cx="42619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March 05, 2024</a:t>
            </a:r>
          </a:p>
        </p:txBody>
      </p:sp>
    </p:spTree>
    <p:extLst>
      <p:ext uri="{BB962C8B-B14F-4D97-AF65-F5344CB8AC3E}">
        <p14:creationId xmlns:p14="http://schemas.microsoft.com/office/powerpoint/2010/main" val="245906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412924"/>
      </a:dk2>
      <a:lt2>
        <a:srgbClr val="E2E7E8"/>
      </a:lt2>
      <a:accent1>
        <a:srgbClr val="DE8E7E"/>
      </a:accent1>
      <a:accent2>
        <a:srgbClr val="CF974B"/>
      </a:accent2>
      <a:accent3>
        <a:srgbClr val="A5A55E"/>
      </a:accent3>
      <a:accent4>
        <a:srgbClr val="88B050"/>
      </a:accent4>
      <a:accent5>
        <a:srgbClr val="6AB45A"/>
      </a:accent5>
      <a:accent6>
        <a:srgbClr val="52B66B"/>
      </a:accent6>
      <a:hlink>
        <a:srgbClr val="5A8B95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bt sale" id="{A4652314-A499-1B49-901A-C0EE05F7BDC4}" vid="{58F4292B-3CAE-E746-ABED-3ABA8F0E71E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72F303E23F0498479A555D0683BB7" ma:contentTypeVersion="3" ma:contentTypeDescription="Create a new document." ma:contentTypeScope="" ma:versionID="5dc3446c97ffa66e97722902bf83e8f1">
  <xsd:schema xmlns:xsd="http://www.w3.org/2001/XMLSchema" xmlns:xs="http://www.w3.org/2001/XMLSchema" xmlns:p="http://schemas.microsoft.com/office/2006/metadata/properties" xmlns:ns2="4974a229-6bfe-4c31-824b-255fd2336b12" targetNamespace="http://schemas.microsoft.com/office/2006/metadata/properties" ma:root="true" ma:fieldsID="22b497a3c5900bf8d45e52593ee1da12" ns2:_="">
    <xsd:import namespace="4974a229-6bfe-4c31-824b-255fd2336b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4a229-6bfe-4c31-824b-255fd2336b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974a229-6bfe-4c31-824b-255fd2336b12">
      <UserInfo>
        <DisplayName>Rushton, Mia</DisplayName>
        <AccountId>7695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B022A8-FBCF-4537-9214-93737DE79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74a229-6bfe-4c31-824b-255fd2336b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3FB1D0-FEFF-4493-880F-E223A1714D4A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974a229-6bfe-4c31-824b-255fd2336b1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37ED099-DF0E-4BB3-9438-AD3503FEEF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38712</TotalTime>
  <Words>834</Words>
  <Application>Microsoft Office PowerPoint</Application>
  <PresentationFormat>Widescreen</PresentationFormat>
  <Paragraphs>194</Paragraphs>
  <Slides>26</Slides>
  <Notes>7</Notes>
  <HiddenSlides>8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50" baseType="lpstr">
      <vt:lpstr>ADLaM Display</vt:lpstr>
      <vt:lpstr>Aptos</vt:lpstr>
      <vt:lpstr>Aptos Display</vt:lpstr>
      <vt:lpstr>Arial</vt:lpstr>
      <vt:lpstr>Bahnschrift Light</vt:lpstr>
      <vt:lpstr>Bahnschrift Light SemiCondensed</vt:lpstr>
      <vt:lpstr>Bahnschrift SemiBold SemiConden</vt:lpstr>
      <vt:lpstr>Britannic Bold</vt:lpstr>
      <vt:lpstr>Calibri</vt:lpstr>
      <vt:lpstr>Calibri Light</vt:lpstr>
      <vt:lpstr>Century Gothic</vt:lpstr>
      <vt:lpstr>Corbel</vt:lpstr>
      <vt:lpstr>Elephant</vt:lpstr>
      <vt:lpstr>Papyrus</vt:lpstr>
      <vt:lpstr>Rockwell</vt:lpstr>
      <vt:lpstr>Rockwell Nova</vt:lpstr>
      <vt:lpstr>Rockwell Nova Extra Bold</vt:lpstr>
      <vt:lpstr>Times New Roman</vt:lpstr>
      <vt:lpstr>Wingdings</vt:lpstr>
      <vt:lpstr>Parallax</vt:lpstr>
      <vt:lpstr>Office 主题</vt:lpstr>
      <vt:lpstr>BrushVTI</vt:lpstr>
      <vt:lpstr>Office Theme</vt:lpstr>
      <vt:lpstr>1_Office Theme</vt:lpstr>
      <vt:lpstr>Heritage Woods Secondary</vt:lpstr>
      <vt:lpstr>PowerPoint Presentation</vt:lpstr>
      <vt:lpstr>PowerPoint Presentation</vt:lpstr>
      <vt:lpstr>PowerPoint Presentation</vt:lpstr>
      <vt:lpstr>If you took a photo on February 12th  please come to the office to  pickup your Student ID  Thank you! </vt:lpstr>
      <vt:lpstr>PowerPoint Presentation</vt:lpstr>
      <vt:lpstr>PowerPoint Presentation</vt:lpstr>
      <vt:lpstr>PowerPoint Presentation</vt:lpstr>
      <vt:lpstr>PowerPoint Presentation</vt:lpstr>
      <vt:lpstr>STUDENT PARKING PASSES</vt:lpstr>
      <vt:lpstr>Fragrance Free</vt:lpstr>
      <vt:lpstr>PowerPoint Presentation</vt:lpstr>
      <vt:lpstr>PowerPoint Presentation</vt:lpstr>
      <vt:lpstr>HWSS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2023/2024 Club Names &amp; Sponsor Teachers If you are interested in joining a club pls contact the sponsor teacher! </vt:lpstr>
      <vt:lpstr>PowerPoint Presentation</vt:lpstr>
      <vt:lpstr>PowerPoint Presentation</vt:lpstr>
      <vt:lpstr>PowerPoint Presentation</vt:lpstr>
      <vt:lpstr>Douglas College Next Steps  Info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Heritage Woods Secondary</dc:title>
  <dc:creator>Rai, Manjit</dc:creator>
  <cp:lastModifiedBy>Samonte, Erica</cp:lastModifiedBy>
  <cp:revision>147</cp:revision>
  <cp:lastPrinted>2024-02-26T23:10:07Z</cp:lastPrinted>
  <dcterms:created xsi:type="dcterms:W3CDTF">2020-08-25T13:49:43Z</dcterms:created>
  <dcterms:modified xsi:type="dcterms:W3CDTF">2024-02-26T23:11:42Z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0x0101006D572F303E23F0498479A555D0683BB7</vt:lpwstr>
  </property>
</Properties>
</file>